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17"/>
  </p:notesMasterIdLst>
  <p:handoutMasterIdLst>
    <p:handoutMasterId r:id="rId18"/>
  </p:handoutMasterIdLst>
  <p:sldIdLst>
    <p:sldId id="274" r:id="rId3"/>
    <p:sldId id="307" r:id="rId4"/>
    <p:sldId id="323" r:id="rId5"/>
    <p:sldId id="308" r:id="rId6"/>
    <p:sldId id="319" r:id="rId7"/>
    <p:sldId id="321" r:id="rId8"/>
    <p:sldId id="302" r:id="rId9"/>
    <p:sldId id="322" r:id="rId10"/>
    <p:sldId id="318" r:id="rId11"/>
    <p:sldId id="320" r:id="rId12"/>
    <p:sldId id="295" r:id="rId13"/>
    <p:sldId id="314" r:id="rId14"/>
    <p:sldId id="315" r:id="rId15"/>
    <p:sldId id="32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 showAnimation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456AA8"/>
    <a:srgbClr val="008000"/>
    <a:srgbClr val="7898C3"/>
    <a:srgbClr val="A3B7DC"/>
    <a:srgbClr val="7B9DCE"/>
    <a:srgbClr val="3F6EA7"/>
    <a:srgbClr val="26AC26"/>
    <a:srgbClr val="ECECEC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45" autoAdjust="0"/>
    <p:restoredTop sz="88489" autoAdjust="0"/>
  </p:normalViewPr>
  <p:slideViewPr>
    <p:cSldViewPr>
      <p:cViewPr>
        <p:scale>
          <a:sx n="118" d="100"/>
          <a:sy n="118" d="100"/>
        </p:scale>
        <p:origin x="-25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50B245-0AE9-DD48-A412-BCFCDE48F762}" type="datetimeFigureOut">
              <a:rPr lang="ru-RU"/>
              <a:pPr/>
              <a:t>10.10.2012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10A7C7-18BC-884E-B634-EC381749C10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944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E47412-82E9-E34F-A609-89FD9E097033}" type="datetimeFigureOut">
              <a:rPr lang="ru-RU"/>
              <a:pPr/>
              <a:t>10.10.2012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9F3315-BB35-C445-A1F2-290905F2AA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6955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F3315-BB35-C445-A1F2-290905F2AAF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147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F3315-BB35-C445-A1F2-290905F2AAF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756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dirty="0">
              <a:latin typeface="Calibri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E7159405-306B-1342-BBF8-B2A2E1F4FA26}" type="slidenum">
              <a:rPr lang="ru-RU">
                <a:solidFill>
                  <a:srgbClr val="000000"/>
                </a:solidFill>
              </a:rPr>
              <a:pPr/>
              <a:t>2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dirty="0">
              <a:latin typeface="Calibri" charset="0"/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EAC23A32-BF81-174C-A029-6FC940F6830E}" type="slidenum">
              <a:rPr lang="ru-RU">
                <a:solidFill>
                  <a:srgbClr val="000000"/>
                </a:solidFill>
              </a:rPr>
              <a:pPr/>
              <a:t>4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F1E710-5B3A-4C5D-8674-2E470B5FFCCE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dirty="0">
              <a:latin typeface="Calibri" charset="0"/>
            </a:endParaRP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D67B9087-38BE-0E49-B62A-F190C1DA5E54}" type="slidenum">
              <a:rPr lang="ru-RU">
                <a:solidFill>
                  <a:srgbClr val="000000"/>
                </a:solidFill>
              </a:rPr>
              <a:pPr/>
              <a:t>7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F3315-BB35-C445-A1F2-290905F2AAF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F3315-BB35-C445-A1F2-290905F2AAF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dirty="0">
              <a:latin typeface="Calibri" charset="0"/>
            </a:endParaRP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29C9949C-9D45-FD4B-A0E9-41C4E0C8EEFE}" type="slidenum">
              <a:rPr lang="ru-RU">
                <a:solidFill>
                  <a:srgbClr val="000000"/>
                </a:solidFill>
              </a:rPr>
              <a:pPr/>
              <a:t>11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dirty="0">
              <a:latin typeface="Calibri" charset="0"/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226B1059-842F-2040-A557-E490A3F92193}" type="slidenum">
              <a:rPr lang="ru-RU">
                <a:solidFill>
                  <a:srgbClr val="000000"/>
                </a:solidFill>
              </a:rPr>
              <a:pPr/>
              <a:t>12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E292BE-7571-4B44-AFF3-B3DB0DD9263A}" type="datetimeFigureOut">
              <a:rPr lang="ru-RU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F41E6-2A71-884E-80FB-573B21D83E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7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xmlns:p14="http://schemas.microsoft.com/office/powerpoint/2010/main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2B245A-DC6E-FF40-A3B5-41FDF9441C04}" type="datetimeFigureOut">
              <a:rPr lang="ru-RU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AA4B3-8F97-2249-87B8-37602055547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0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xmlns:p14="http://schemas.microsoft.com/office/powerpoint/2010/main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6F4AD7-6999-094B-BE1A-5B7F6B08E9B1}" type="datetimeFigureOut">
              <a:rPr lang="ru-RU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D52DB-EBA3-B545-80E8-FD0DFBF147F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88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xmlns:p14="http://schemas.microsoft.com/office/powerpoint/2010/main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CB69CA-4802-CB42-A77E-9389279C28E7}" type="datetimeFigureOut">
              <a:rPr lang="ru-RU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3E8B2-2B74-454D-9A7A-FFC9D073958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07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xmlns:p14="http://schemas.microsoft.com/office/powerpoint/2010/main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F7FD0A-FB2E-AF47-B68A-3CD062827BFD}" type="datetimeFigureOut">
              <a:rPr lang="ru-RU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03568-BFBF-0D47-832E-29B2A99A67F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31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xmlns:p14="http://schemas.microsoft.com/office/powerpoint/2010/main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4EE7B0-5ACD-504C-B03A-A6AC0981DBA0}" type="datetimeFigureOut">
              <a:rPr lang="ru-RU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3A049-1DE3-6541-8885-CCEB25CCDE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48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xmlns:p14="http://schemas.microsoft.com/office/powerpoint/2010/main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C1482C-9821-694A-8ED9-DD9B52793927}" type="datetimeFigureOut">
              <a:rPr lang="ru-RU"/>
              <a:pPr/>
              <a:t>10.10.2012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F1219-E578-5548-B544-97E1EEDB21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99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xmlns:p14="http://schemas.microsoft.com/office/powerpoint/2010/main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BCF278-6D8F-DF4F-B649-88765F401893}" type="datetimeFigureOut">
              <a:rPr lang="ru-RU"/>
              <a:pPr/>
              <a:t>10.10.2012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E1DF4-6E75-7A4D-97F3-25B581EFB5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45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xmlns:p14="http://schemas.microsoft.com/office/powerpoint/2010/main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EB06DA-B0FE-AF46-A210-B6265190603D}" type="datetimeFigureOut">
              <a:rPr lang="ru-RU"/>
              <a:pPr/>
              <a:t>10.10.2012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9DDF5-D6BE-CF47-9B4F-AAAB90C9F4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36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xmlns:p14="http://schemas.microsoft.com/office/powerpoint/2010/main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64F785-ADDD-A04D-BDEB-A6F7FE3EAF02}" type="datetimeFigureOut">
              <a:rPr lang="ru-RU"/>
              <a:pPr/>
              <a:t>10.10.2012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A3DC3-0FBD-9148-8D24-E258A9476F3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77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xmlns:p14="http://schemas.microsoft.com/office/powerpoint/2010/main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CD1644-C186-9546-A205-9A0AA324842B}" type="datetimeFigureOut">
              <a:rPr lang="ru-RU"/>
              <a:pPr/>
              <a:t>10.10.2012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F0B35-49C5-8A44-9E4C-7298EBF1889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38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xmlns:p14="http://schemas.microsoft.com/office/powerpoint/2010/main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748CAE-84FF-0943-B289-519C16BCBD35}" type="datetimeFigureOut">
              <a:rPr lang="ru-RU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6DFB0-09C1-184D-82F3-F2CA4E27119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40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xmlns:p14="http://schemas.microsoft.com/office/powerpoint/2010/main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6773C5-A46A-E240-B899-A4B83072E9E4}" type="datetimeFigureOut">
              <a:rPr lang="ru-RU"/>
              <a:pPr/>
              <a:t>10.10.2012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6981D-EEBC-BE4E-94AC-375BB786E6B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30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xmlns:p14="http://schemas.microsoft.com/office/powerpoint/2010/main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7635DC-23E4-F343-8081-13952E187731}" type="datetimeFigureOut">
              <a:rPr lang="ru-RU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BDF88-9EE1-114A-B458-58A99694680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62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xmlns:p14="http://schemas.microsoft.com/office/powerpoint/2010/main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A6D2FC-E699-3A41-BB82-E9A191F5D285}" type="datetimeFigureOut">
              <a:rPr lang="ru-RU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0C173-09D5-814D-8733-88D5CCA52E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94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xmlns:p14="http://schemas.microsoft.com/office/powerpoint/2010/main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0B354E-6280-9542-B228-6AF89177323C}" type="datetimeFigureOut">
              <a:rPr lang="ru-RU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3590E-7EB0-EB44-ADA9-59A75F6BD64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25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xmlns:p14="http://schemas.microsoft.com/office/powerpoint/2010/main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A8A750-5829-8F4F-9609-B22EED1CC002}" type="datetimeFigureOut">
              <a:rPr lang="ru-RU"/>
              <a:pPr/>
              <a:t>10.10.2012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D73E0-596A-B842-9FF3-752F0198DBA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0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xmlns:p14="http://schemas.microsoft.com/office/powerpoint/2010/main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864D74-8707-9149-BFCF-66035821837A}" type="datetimeFigureOut">
              <a:rPr lang="ru-RU"/>
              <a:pPr/>
              <a:t>10.10.2012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64C31-8457-7948-B333-CE987D83E87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43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xmlns:p14="http://schemas.microsoft.com/office/powerpoint/2010/main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CBEF13-494E-F348-93C5-2C6617634583}" type="datetimeFigureOut">
              <a:rPr lang="ru-RU"/>
              <a:pPr/>
              <a:t>10.10.2012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53AC7-C30A-A542-9DF4-A40C2544C2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5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xmlns:p14="http://schemas.microsoft.com/office/powerpoint/2010/main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0B9EC6-CA3E-EA42-BD6E-CBD740AB19DA}" type="datetimeFigureOut">
              <a:rPr lang="ru-RU"/>
              <a:pPr/>
              <a:t>10.10.2012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C7637-A70B-F845-AEC6-F9D3094E447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30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xmlns:p14="http://schemas.microsoft.com/office/powerpoint/2010/main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18573A-73AB-8F4B-BE03-43DB4E9400E6}" type="datetimeFigureOut">
              <a:rPr lang="ru-RU"/>
              <a:pPr/>
              <a:t>10.10.2012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6CAC3-A041-1D4A-BCE1-889337C975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16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xmlns:p14="http://schemas.microsoft.com/office/powerpoint/2010/main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8F1FCB-93E0-1A4C-87F8-07510ABDCFEB}" type="datetimeFigureOut">
              <a:rPr lang="ru-RU"/>
              <a:pPr/>
              <a:t>10.10.2012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1ED6E-DD00-D649-997F-41FD313A3CC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67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xmlns:p14="http://schemas.microsoft.com/office/powerpoint/2010/main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D5732427-990D-7240-908C-706544A6405B}" type="datetimeFigureOut">
              <a:rPr lang="ru-RU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0FE6937-26D2-9C4D-8298-AE52CDD9430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xmlns:p14="http://schemas.microsoft.com/office/powerpoint/2010/main" advTm="3000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Arial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3517EE8F-BFE3-AE4F-846D-AFBAE6597406}" type="datetimeFigureOut">
              <a:rPr lang="ru-RU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FA129BC-361B-9C49-B18E-F37C2C2CE1B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xmlns:p14="http://schemas.microsoft.com/office/powerpoint/2010/main" advTm="300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Arial" charset="0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847" y="2204864"/>
            <a:ext cx="9144000" cy="64807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254061"/>
                </a:solidFill>
                <a:latin typeface="+mj-lt"/>
                <a:cs typeface="Myriad Pro"/>
              </a:rPr>
              <a:t> Прайсы</a:t>
            </a:r>
            <a:endParaRPr lang="ru-RU" sz="4800" dirty="0">
              <a:solidFill>
                <a:srgbClr val="254061"/>
              </a:solidFill>
              <a:latin typeface="+mj-lt"/>
              <a:cs typeface="Myriad Pro"/>
            </a:endParaRPr>
          </a:p>
        </p:txBody>
      </p:sp>
      <p:pic>
        <p:nvPicPr>
          <p:cNvPr id="3" name="Изображение 2" descr="Seldon2012_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20688"/>
            <a:ext cx="4057278" cy="1368152"/>
          </a:xfrm>
          <a:prstGeom prst="rect">
            <a:avLst/>
          </a:prstGeom>
        </p:spPr>
      </p:pic>
      <p:pic>
        <p:nvPicPr>
          <p:cNvPr id="7" name="Изображение 6" descr="monitors_Seldon120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418958"/>
            <a:ext cx="6840760" cy="29643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xmlns:p14="http://schemas.microsoft.com/office/powerpoint/2010/main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476672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1F497D"/>
                </a:solidFill>
              </a:rPr>
              <a:t>Автоматическая обработка прайсов </a:t>
            </a:r>
            <a:r>
              <a:rPr lang="en-US" sz="3200" dirty="0" smtClean="0">
                <a:solidFill>
                  <a:srgbClr val="1F497D"/>
                </a:solidFill>
              </a:rPr>
              <a:t>YML</a:t>
            </a:r>
            <a:r>
              <a:rPr lang="ru-RU" sz="3200" dirty="0" smtClean="0">
                <a:solidFill>
                  <a:srgbClr val="1F497D"/>
                </a:solidFill>
              </a:rPr>
              <a:t> сэкономит Ваше ВРЕМЯ, а это деньги</a:t>
            </a:r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4922004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Зарабатывайте вместе с </a:t>
            </a:r>
            <a:r>
              <a:rPr lang="en-US" sz="2800" dirty="0" err="1" smtClean="0"/>
              <a:t>Seldon</a:t>
            </a:r>
            <a:endParaRPr lang="ru-RU" sz="2800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2555776" y="2852936"/>
            <a:ext cx="781307" cy="34399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5508104" y="2852936"/>
            <a:ext cx="781307" cy="34399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Изображение 21" descr="монеты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564904"/>
            <a:ext cx="1512168" cy="1512168"/>
          </a:xfrm>
          <a:prstGeom prst="rect">
            <a:avLst/>
          </a:prstGeom>
        </p:spPr>
      </p:pic>
      <p:pic>
        <p:nvPicPr>
          <p:cNvPr id="23" name="Изображение 22" descr="прайс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564904"/>
            <a:ext cx="1296144" cy="1296144"/>
          </a:xfrm>
          <a:prstGeom prst="rect">
            <a:avLst/>
          </a:prstGeom>
        </p:spPr>
      </p:pic>
      <p:pic>
        <p:nvPicPr>
          <p:cNvPr id="2" name="Изображение 1" descr="Seldon2012_logo_vert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92896"/>
            <a:ext cx="2232248" cy="163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9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xmlns:p14="http://schemas.microsoft.com/office/powerpoint/2010/main" advTm="3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1042988" y="1052513"/>
            <a:ext cx="66619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lang="ru-RU" sz="3200" dirty="0" smtClean="0">
                <a:solidFill>
                  <a:srgbClr val="C00000"/>
                </a:solidFill>
              </a:rPr>
              <a:t>Интеллектуальный</a:t>
            </a:r>
            <a:r>
              <a:rPr lang="ru-RU" sz="2400" dirty="0" smtClean="0">
                <a:solidFill>
                  <a:srgbClr val="C00000"/>
                </a:solidFill>
              </a:rPr>
              <a:t> ПОИСК системы </a:t>
            </a:r>
            <a:r>
              <a:rPr lang="en-US" sz="2400" dirty="0" err="1" smtClean="0">
                <a:solidFill>
                  <a:srgbClr val="C00000"/>
                </a:solidFill>
              </a:rPr>
              <a:t>Seldon</a:t>
            </a:r>
            <a:r>
              <a:rPr lang="ru-RU" sz="2400" dirty="0" smtClean="0">
                <a:solidFill>
                  <a:srgbClr val="C00000"/>
                </a:solidFill>
              </a:rPr>
              <a:t>: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7231" y="1645619"/>
            <a:ext cx="734481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254061"/>
                </a:solidFill>
              </a:rPr>
              <a:t>Осуществляет  поиск по синонимам и </a:t>
            </a:r>
            <a:r>
              <a:rPr lang="ru-RU" sz="2000" dirty="0" smtClean="0">
                <a:solidFill>
                  <a:srgbClr val="254061"/>
                </a:solidFill>
              </a:rPr>
              <a:t>однокоренным </a:t>
            </a:r>
            <a:r>
              <a:rPr lang="ru-RU" dirty="0" smtClean="0">
                <a:solidFill>
                  <a:srgbClr val="254061"/>
                </a:solidFill>
              </a:rPr>
              <a:t>словам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254061"/>
                </a:solidFill>
              </a:rPr>
              <a:t>Осуществляет поиск по тематическим группам, связанным со словом. </a:t>
            </a:r>
            <a:endParaRPr lang="ru-RU" dirty="0">
              <a:solidFill>
                <a:srgbClr val="25406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7656" y="127623"/>
            <a:ext cx="5828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Вас обязательно найдут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92994" y="4273932"/>
            <a:ext cx="3339446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ВАШ ПРОДУКТ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1" name="Изображение 10" descr="фрукт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07" y="1936661"/>
            <a:ext cx="7557025" cy="49487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xmlns:p14="http://schemas.microsoft.com/office/powerpoint/2010/main" advTm="3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скрин с увеличением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9828"/>
            <a:ext cx="7488832" cy="4056451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282315" y="1404645"/>
            <a:ext cx="8826189" cy="3525490"/>
            <a:chOff x="138299" y="1076288"/>
            <a:chExt cx="8826189" cy="3525490"/>
          </a:xfrm>
        </p:grpSpPr>
        <p:sp>
          <p:nvSpPr>
            <p:cNvPr id="21" name="TextBox 20"/>
            <p:cNvSpPr txBox="1"/>
            <p:nvPr/>
          </p:nvSpPr>
          <p:spPr>
            <a:xfrm>
              <a:off x="251520" y="4324779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rgbClr val="000000"/>
                  </a:solidFill>
                </a:rPr>
                <a:t>Вкладка прайсы</a:t>
              </a:r>
              <a:endParaRPr lang="ru-RU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35394" y="1076288"/>
              <a:ext cx="312919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C00000"/>
                  </a:solidFill>
                </a:defRPr>
              </a:lvl1pPr>
            </a:lstStyle>
            <a:p>
              <a:pPr>
                <a:lnSpc>
                  <a:spcPct val="50000"/>
                </a:lnSpc>
              </a:pPr>
              <a:endParaRPr lang="ru-RU" sz="2800" dirty="0" smtClean="0">
                <a:solidFill>
                  <a:srgbClr val="FF0000"/>
                </a:solidFill>
              </a:endParaRPr>
            </a:p>
            <a:p>
              <a:r>
                <a:rPr lang="ru-RU" sz="2800" dirty="0" smtClean="0">
                  <a:solidFill>
                    <a:srgbClr val="FF0000"/>
                  </a:solidFill>
                </a:rPr>
                <a:t>2. </a:t>
              </a:r>
              <a:r>
                <a:rPr lang="ru-RU" sz="3200" dirty="0" smtClean="0">
                  <a:solidFill>
                    <a:srgbClr val="000000"/>
                  </a:solidFill>
                </a:rPr>
                <a:t>Выбор</a:t>
              </a:r>
              <a:r>
                <a:rPr lang="ru-RU" sz="2800" dirty="0" smtClean="0">
                  <a:solidFill>
                    <a:srgbClr val="000000"/>
                  </a:solidFill>
                </a:rPr>
                <a:t> товара</a:t>
              </a:r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8299" y="2443860"/>
              <a:ext cx="16253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C00000"/>
                  </a:solidFill>
                </a:defRPr>
              </a:lvl1pPr>
            </a:lstStyle>
            <a:p>
              <a:r>
                <a:rPr lang="ru-RU" sz="2800" dirty="0" smtClean="0">
                  <a:solidFill>
                    <a:srgbClr val="FF0000"/>
                  </a:solidFill>
                </a:rPr>
                <a:t>1. </a:t>
              </a:r>
              <a:r>
                <a:rPr lang="ru-RU" sz="3200" dirty="0" smtClean="0">
                  <a:solidFill>
                    <a:srgbClr val="000000"/>
                  </a:solidFill>
                </a:rPr>
                <a:t>Поиск</a:t>
              </a:r>
              <a:endParaRPr lang="ru-RU" sz="2800" dirty="0">
                <a:solidFill>
                  <a:srgbClr val="00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164288" y="3316667"/>
              <a:ext cx="18002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C00000"/>
                  </a:solidFill>
                </a:defRPr>
              </a:lvl1pPr>
            </a:lstStyle>
            <a:p>
              <a:r>
                <a:rPr lang="ru-RU" sz="2400" dirty="0" smtClean="0">
                  <a:solidFill>
                    <a:srgbClr val="FF0000"/>
                  </a:solidFill>
                </a:rPr>
                <a:t>3. </a:t>
              </a:r>
              <a:r>
                <a:rPr lang="ru-RU" sz="2400" dirty="0" smtClean="0">
                  <a:solidFill>
                    <a:srgbClr val="000000"/>
                  </a:solidFill>
                </a:rPr>
                <a:t>Переход на сайт</a:t>
              </a:r>
              <a:r>
                <a:rPr lang="ru-RU" sz="2400" dirty="0">
                  <a:solidFill>
                    <a:srgbClr val="000000"/>
                  </a:solidFill>
                </a:rPr>
                <a:t> </a:t>
              </a:r>
              <a:r>
                <a:rPr lang="ru-RU" sz="2400" dirty="0" smtClean="0">
                  <a:solidFill>
                    <a:srgbClr val="000000"/>
                  </a:solidFill>
                </a:rPr>
                <a:t>поставщика</a:t>
              </a:r>
            </a:p>
          </p:txBody>
        </p:sp>
      </p:grpSp>
      <p:pic>
        <p:nvPicPr>
          <p:cNvPr id="14" name="Изображение 13" descr="Seldon2012_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98957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7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xmlns:p14="http://schemas.microsoft.com/office/powerpoint/2010/main" advTm="3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1340768"/>
            <a:ext cx="7200800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2200" dirty="0" smtClean="0"/>
              <a:t>Новые варианты сотрудничества и рынки сбыта, </a:t>
            </a:r>
            <a:br>
              <a:rPr lang="ru-RU" sz="2200" dirty="0" smtClean="0"/>
            </a:br>
            <a:r>
              <a:rPr lang="ru-RU" sz="2200" b="1" dirty="0" smtClean="0"/>
              <a:t>15 </a:t>
            </a:r>
            <a:r>
              <a:rPr lang="ru-RU" sz="2200" b="1" dirty="0"/>
              <a:t>000</a:t>
            </a:r>
            <a:r>
              <a:rPr lang="ru-RU" sz="2200" dirty="0"/>
              <a:t> потенциальных </a:t>
            </a:r>
            <a:r>
              <a:rPr lang="ru-RU" sz="2200" dirty="0" smtClean="0"/>
              <a:t>клиентов </a:t>
            </a:r>
            <a:endParaRPr lang="ru-RU" sz="22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2200" dirty="0" smtClean="0"/>
              <a:t>Сокращение издержек на собственные нужды компании в связи с расширением круга поставщиков</a:t>
            </a:r>
            <a:endParaRPr lang="ru-RU" sz="22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2200" dirty="0" smtClean="0"/>
              <a:t>Новые  заказы</a:t>
            </a:r>
            <a:r>
              <a:rPr lang="ru-RU" sz="2200" dirty="0"/>
              <a:t> </a:t>
            </a:r>
            <a:r>
              <a:rPr lang="ru-RU" sz="2200" dirty="0" smtClean="0"/>
              <a:t>- </a:t>
            </a:r>
            <a:r>
              <a:rPr lang="ru-RU" sz="2200" b="1" dirty="0" smtClean="0"/>
              <a:t>более 150 </a:t>
            </a:r>
            <a:r>
              <a:rPr lang="ru-RU" sz="2200" dirty="0" smtClean="0"/>
              <a:t>точек продаж</a:t>
            </a:r>
            <a:endParaRPr lang="ru-RU" sz="22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2200" dirty="0" smtClean="0"/>
              <a:t>Отсутствие затрат —автоматическая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2200" dirty="0" smtClean="0"/>
              <a:t>обработка </a:t>
            </a:r>
            <a:r>
              <a:rPr lang="ru-RU" sz="2200" dirty="0"/>
              <a:t>прайсов в формате </a:t>
            </a:r>
            <a:r>
              <a:rPr lang="en-US" sz="2200" dirty="0"/>
              <a:t>YML </a:t>
            </a:r>
            <a:endParaRPr lang="ru-RU" sz="22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29208" y="332656"/>
            <a:ext cx="82296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Arial" charset="0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lang="ru-RU" dirty="0" smtClean="0">
                <a:solidFill>
                  <a:srgbClr val="254061"/>
                </a:solidFill>
              </a:rPr>
              <a:t>Выгодно. Просто. Удобно.</a:t>
            </a:r>
            <a:endParaRPr lang="ru-RU" dirty="0">
              <a:solidFill>
                <a:srgbClr val="254061"/>
              </a:solidFill>
            </a:endParaRPr>
          </a:p>
        </p:txBody>
      </p:sp>
      <p:pic>
        <p:nvPicPr>
          <p:cNvPr id="7" name="Picture 4" descr="\\pdc\Общие документы\Julia\Алексею\для презентации\analitic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628800"/>
            <a:ext cx="1266200" cy="142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Изображение 9" descr="128_карта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284984"/>
            <a:ext cx="899592" cy="899592"/>
          </a:xfrm>
          <a:prstGeom prst="rect">
            <a:avLst/>
          </a:prstGeom>
        </p:spPr>
      </p:pic>
      <p:pic>
        <p:nvPicPr>
          <p:cNvPr id="4" name="Изображение 3" descr="монеты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623" y="3284984"/>
            <a:ext cx="3113377" cy="3113377"/>
          </a:xfrm>
          <a:prstGeom prst="rect">
            <a:avLst/>
          </a:prstGeom>
        </p:spPr>
      </p:pic>
      <p:pic>
        <p:nvPicPr>
          <p:cNvPr id="12" name="Изображение 11" descr="Без имени-2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288032" cy="341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Изображение 12" descr="Без имени-2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36912"/>
            <a:ext cx="288032" cy="341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Изображение 13" descr="Без имени-2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17032"/>
            <a:ext cx="288032" cy="341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Изображение 14" descr="Без имени-2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93096"/>
            <a:ext cx="288032" cy="341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641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xmlns:p14="http://schemas.microsoft.com/office/powerpoint/2010/main" advTm="3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Seldon2012_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564904"/>
            <a:ext cx="405727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xmlns:p14="http://schemas.microsoft.com/office/powerpoint/2010/main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ятиугольник 30"/>
          <p:cNvSpPr/>
          <p:nvPr/>
        </p:nvSpPr>
        <p:spPr>
          <a:xfrm rot="16200000">
            <a:off x="3213585" y="577640"/>
            <a:ext cx="2304638" cy="8151371"/>
          </a:xfrm>
          <a:prstGeom prst="homePlate">
            <a:avLst>
              <a:gd name="adj" fmla="val 11713"/>
            </a:avLst>
          </a:prstGeom>
          <a:solidFill>
            <a:srgbClr val="F2F3FC">
              <a:alpha val="48000"/>
            </a:srgb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51" name="TextBox 14"/>
          <p:cNvSpPr txBox="1">
            <a:spLocks noChangeArrowheads="1"/>
          </p:cNvSpPr>
          <p:nvPr/>
        </p:nvSpPr>
        <p:spPr bwMode="auto">
          <a:xfrm>
            <a:off x="525078" y="4221088"/>
            <a:ext cx="2092325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marL="0" indent="0"/>
            <a:r>
              <a:rPr lang="ru-RU" dirty="0" smtClean="0">
                <a:solidFill>
                  <a:srgbClr val="C00000"/>
                </a:solidFill>
              </a:rPr>
              <a:t>   </a:t>
            </a:r>
            <a:r>
              <a:rPr lang="ru-RU" dirty="0" smtClean="0">
                <a:solidFill>
                  <a:srgbClr val="800000"/>
                </a:solidFill>
              </a:rPr>
              <a:t>Зарабатывать</a:t>
            </a:r>
          </a:p>
          <a:p>
            <a:pPr marL="0" indent="0">
              <a:lnSpc>
                <a:spcPct val="50000"/>
              </a:lnSpc>
            </a:pPr>
            <a:endParaRPr lang="ru-RU" dirty="0" smtClean="0">
              <a:solidFill>
                <a:srgbClr val="800000"/>
              </a:solidFill>
            </a:endParaRPr>
          </a:p>
          <a:p>
            <a:pPr marL="180000" indent="-144000">
              <a:buFont typeface="Arial" pitchFamily="34" charset="0"/>
              <a:buChar char="•"/>
            </a:pPr>
            <a:r>
              <a:rPr lang="ru-RU" sz="1400" dirty="0" smtClean="0"/>
              <a:t>Поиск тендеров</a:t>
            </a:r>
            <a:endParaRPr lang="ru-RU" sz="1400" dirty="0"/>
          </a:p>
          <a:p>
            <a:pPr marL="180000" indent="-144000">
              <a:buFont typeface="Arial" pitchFamily="34" charset="0"/>
              <a:buChar char="•"/>
            </a:pPr>
            <a:r>
              <a:rPr lang="ru-RU" sz="1400" dirty="0" smtClean="0"/>
              <a:t>Помощь при подготовке к участию в закупках</a:t>
            </a:r>
            <a:endParaRPr lang="ru-RU" sz="1400" dirty="0"/>
          </a:p>
        </p:txBody>
      </p:sp>
      <p:sp>
        <p:nvSpPr>
          <p:cNvPr id="10252" name="Прямоугольник 3"/>
          <p:cNvSpPr>
            <a:spLocks noChangeArrowheads="1"/>
          </p:cNvSpPr>
          <p:nvPr/>
        </p:nvSpPr>
        <p:spPr bwMode="auto">
          <a:xfrm>
            <a:off x="2767863" y="4221088"/>
            <a:ext cx="3131840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800000"/>
                </a:solidFill>
              </a:rPr>
              <a:t> Принимать верные решения</a:t>
            </a:r>
          </a:p>
          <a:p>
            <a:pPr>
              <a:lnSpc>
                <a:spcPct val="50000"/>
              </a:lnSpc>
            </a:pPr>
            <a:r>
              <a:rPr lang="ru-RU" dirty="0" smtClean="0">
                <a:solidFill>
                  <a:srgbClr val="800000"/>
                </a:solidFill>
              </a:rPr>
              <a:t> </a:t>
            </a:r>
          </a:p>
          <a:p>
            <a:pPr marL="180000" indent="-144000">
              <a:buFont typeface="Arial" pitchFamily="34" charset="0"/>
              <a:buChar char="•"/>
            </a:pPr>
            <a:r>
              <a:rPr lang="ru-RU" sz="1400" dirty="0"/>
              <a:t>Конкурентная разведка</a:t>
            </a:r>
          </a:p>
          <a:p>
            <a:pPr marL="180000" indent="-144000">
              <a:buFont typeface="Arial" pitchFamily="34" charset="0"/>
              <a:buChar char="•"/>
            </a:pPr>
            <a:r>
              <a:rPr lang="ru-RU" sz="1400" dirty="0"/>
              <a:t>Аналитика</a:t>
            </a:r>
          </a:p>
          <a:p>
            <a:pPr marL="180000" indent="-144000">
              <a:buFont typeface="Arial" pitchFamily="34" charset="0"/>
              <a:buChar char="•"/>
            </a:pPr>
            <a:r>
              <a:rPr lang="ru-RU" sz="1400" dirty="0"/>
              <a:t>Законодательная база</a:t>
            </a:r>
          </a:p>
          <a:p>
            <a:pPr marL="180000" indent="-144000">
              <a:buFont typeface="Arial" pitchFamily="34" charset="0"/>
              <a:buChar char="•"/>
            </a:pPr>
            <a:r>
              <a:rPr lang="ru-RU" sz="1400" dirty="0"/>
              <a:t>Оценка стоимости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294" y="692696"/>
            <a:ext cx="8713194" cy="1269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err="1">
                <a:solidFill>
                  <a:srgbClr val="254061"/>
                </a:solidFill>
              </a:rPr>
              <a:t>Seldon</a:t>
            </a:r>
            <a:r>
              <a:rPr lang="en-US" sz="2700" b="1" dirty="0">
                <a:solidFill>
                  <a:srgbClr val="000000"/>
                </a:solidFill>
              </a:rPr>
              <a:t> </a:t>
            </a:r>
            <a:r>
              <a:rPr lang="ru-RU" sz="2700" dirty="0">
                <a:solidFill>
                  <a:srgbClr val="000000"/>
                </a:solidFill>
              </a:rPr>
              <a:t>–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r>
              <a:rPr lang="ru-RU" sz="2700" dirty="0" smtClean="0">
                <a:solidFill>
                  <a:srgbClr val="000000"/>
                </a:solidFill>
              </a:rPr>
              <a:t>это </a:t>
            </a:r>
            <a:r>
              <a:rPr lang="ru-RU" sz="2700" dirty="0">
                <a:solidFill>
                  <a:srgbClr val="000000"/>
                </a:solidFill>
              </a:rPr>
              <a:t>и</a:t>
            </a:r>
            <a:r>
              <a:rPr lang="ru-RU" sz="2700" dirty="0" smtClean="0">
                <a:solidFill>
                  <a:srgbClr val="000000"/>
                </a:solidFill>
              </a:rPr>
              <a:t>нновационное программное обеспечение для деловых </a:t>
            </a:r>
            <a:r>
              <a:rPr lang="ru-RU" sz="2700" dirty="0">
                <a:solidFill>
                  <a:srgbClr val="000000"/>
                </a:solidFill>
              </a:rPr>
              <a:t>людей</a:t>
            </a:r>
          </a:p>
        </p:txBody>
      </p:sp>
      <p:sp>
        <p:nvSpPr>
          <p:cNvPr id="40" name="Прямоугольник 3"/>
          <p:cNvSpPr>
            <a:spLocks noChangeArrowheads="1"/>
          </p:cNvSpPr>
          <p:nvPr/>
        </p:nvSpPr>
        <p:spPr bwMode="auto">
          <a:xfrm>
            <a:off x="5951940" y="4221088"/>
            <a:ext cx="2436484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800000"/>
                </a:solidFill>
              </a:rPr>
              <a:t>    Экономить</a:t>
            </a:r>
          </a:p>
          <a:p>
            <a:pPr>
              <a:lnSpc>
                <a:spcPct val="50000"/>
              </a:lnSpc>
            </a:pPr>
            <a:endParaRPr lang="ru-RU" dirty="0" smtClean="0">
              <a:solidFill>
                <a:srgbClr val="800000"/>
              </a:solidFill>
            </a:endParaRPr>
          </a:p>
          <a:p>
            <a:pPr marL="180000" indent="-144000">
              <a:buFont typeface="Arial" pitchFamily="34" charset="0"/>
              <a:buChar char="•"/>
            </a:pPr>
            <a:r>
              <a:rPr lang="ru-RU" sz="1400" dirty="0" smtClean="0"/>
              <a:t>Экономия времени</a:t>
            </a:r>
          </a:p>
          <a:p>
            <a:pPr marL="180000" indent="-144000">
              <a:buFont typeface="Arial" pitchFamily="34" charset="0"/>
              <a:buChar char="•"/>
            </a:pPr>
            <a:r>
              <a:rPr lang="ru-RU" sz="1400" dirty="0" smtClean="0"/>
              <a:t>Оптимизация </a:t>
            </a:r>
            <a:r>
              <a:rPr lang="ru-RU" sz="1400" dirty="0"/>
              <a:t>тендерной деятельности</a:t>
            </a:r>
          </a:p>
          <a:p>
            <a:pPr marL="180000" indent="-144000">
              <a:buFont typeface="Arial" pitchFamily="34" charset="0"/>
              <a:buChar char="•"/>
            </a:pPr>
            <a:r>
              <a:rPr lang="ru-RU" sz="1400" dirty="0"/>
              <a:t>Учет сотрудников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9872" y="1887215"/>
            <a:ext cx="1865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ПОМОГАЕТ</a:t>
            </a:r>
            <a:r>
              <a:rPr lang="en-US" sz="2400" dirty="0" smtClean="0">
                <a:solidFill>
                  <a:srgbClr val="000000"/>
                </a:solidFill>
              </a:rPr>
              <a:t>: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15" name="Изображение 14" descr="economis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2936945"/>
            <a:ext cx="1080120" cy="1212135"/>
          </a:xfrm>
          <a:prstGeom prst="rect">
            <a:avLst/>
          </a:prstGeom>
        </p:spPr>
      </p:pic>
      <p:pic>
        <p:nvPicPr>
          <p:cNvPr id="16" name="Изображение 15" descr="juris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36944"/>
            <a:ext cx="1080120" cy="1212136"/>
          </a:xfrm>
          <a:prstGeom prst="rect">
            <a:avLst/>
          </a:prstGeom>
        </p:spPr>
      </p:pic>
      <p:pic>
        <p:nvPicPr>
          <p:cNvPr id="3" name="Изображение 2" descr="buhgalter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936944"/>
            <a:ext cx="1080120" cy="1212136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 flipH="1">
            <a:off x="1907704" y="2492896"/>
            <a:ext cx="1341400" cy="720080"/>
          </a:xfrm>
          <a:prstGeom prst="line">
            <a:avLst/>
          </a:prstGeom>
          <a:ln w="19050">
            <a:solidFill>
              <a:srgbClr val="3F6EA7"/>
            </a:solidFill>
            <a:prstDash val="sysDot"/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292080" y="2564904"/>
            <a:ext cx="1296144" cy="576064"/>
          </a:xfrm>
          <a:prstGeom prst="line">
            <a:avLst/>
          </a:prstGeom>
          <a:ln w="19050">
            <a:solidFill>
              <a:srgbClr val="3F6EA7"/>
            </a:solidFill>
            <a:prstDash val="sysDot"/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355976" y="2492896"/>
            <a:ext cx="0" cy="360040"/>
          </a:xfrm>
          <a:prstGeom prst="line">
            <a:avLst/>
          </a:prstGeom>
          <a:ln w="19050">
            <a:solidFill>
              <a:srgbClr val="3F6EA7"/>
            </a:solidFill>
            <a:prstDash val="sysDot"/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xmlns:p14="http://schemas.microsoft.com/office/powerpoint/2010/main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ятиугольник 30"/>
          <p:cNvSpPr/>
          <p:nvPr/>
        </p:nvSpPr>
        <p:spPr>
          <a:xfrm rot="16200000">
            <a:off x="2411761" y="3789041"/>
            <a:ext cx="2160241" cy="2016224"/>
          </a:xfrm>
          <a:prstGeom prst="homePlate">
            <a:avLst>
              <a:gd name="adj" fmla="val 11713"/>
            </a:avLst>
          </a:prstGeom>
          <a:solidFill>
            <a:srgbClr val="F2F3FC">
              <a:alpha val="48000"/>
            </a:srgb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ятиугольник 31"/>
          <p:cNvSpPr/>
          <p:nvPr/>
        </p:nvSpPr>
        <p:spPr>
          <a:xfrm rot="16200000">
            <a:off x="4572003" y="3789040"/>
            <a:ext cx="2160238" cy="2016224"/>
          </a:xfrm>
          <a:prstGeom prst="homePlate">
            <a:avLst>
              <a:gd name="adj" fmla="val 11713"/>
            </a:avLst>
          </a:prstGeom>
          <a:solidFill>
            <a:srgbClr val="F2F3FC">
              <a:alpha val="48000"/>
            </a:srgb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ятиугольник 32"/>
          <p:cNvSpPr/>
          <p:nvPr/>
        </p:nvSpPr>
        <p:spPr>
          <a:xfrm rot="16200000">
            <a:off x="6732241" y="3789041"/>
            <a:ext cx="2160241" cy="2016224"/>
          </a:xfrm>
          <a:prstGeom prst="homePlate">
            <a:avLst>
              <a:gd name="adj" fmla="val 11713"/>
            </a:avLst>
          </a:prstGeom>
          <a:solidFill>
            <a:srgbClr val="F2F3FC">
              <a:alpha val="48000"/>
            </a:srgb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ятиугольник 29"/>
          <p:cNvSpPr/>
          <p:nvPr/>
        </p:nvSpPr>
        <p:spPr>
          <a:xfrm rot="16200000">
            <a:off x="251520" y="3789038"/>
            <a:ext cx="2160242" cy="2016224"/>
          </a:xfrm>
          <a:prstGeom prst="homePlate">
            <a:avLst>
              <a:gd name="adj" fmla="val 11713"/>
            </a:avLst>
          </a:prstGeom>
          <a:solidFill>
            <a:srgbClr val="F2F3FC">
              <a:alpha val="48000"/>
            </a:srgb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10253F"/>
                </a:solidFill>
              </a:rPr>
              <a:t>Назначение</a:t>
            </a:r>
            <a:endParaRPr lang="ru-RU" dirty="0">
              <a:solidFill>
                <a:srgbClr val="10253F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798115" y="2621828"/>
            <a:ext cx="249565" cy="291866"/>
          </a:xfrm>
          <a:prstGeom prst="line">
            <a:avLst/>
          </a:prstGeom>
          <a:ln w="19050">
            <a:solidFill>
              <a:srgbClr val="3F6EA7"/>
            </a:solidFill>
            <a:prstDash val="sysDot"/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1862450" y="2348880"/>
            <a:ext cx="1656184" cy="784742"/>
          </a:xfrm>
          <a:prstGeom prst="line">
            <a:avLst/>
          </a:prstGeom>
          <a:ln w="19050">
            <a:solidFill>
              <a:srgbClr val="3F6EA7"/>
            </a:solidFill>
            <a:prstDash val="sysDot"/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1346" y="3933921"/>
            <a:ext cx="1785160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300" b="1" dirty="0" smtClean="0">
                <a:solidFill>
                  <a:srgbClr val="800000"/>
                </a:solidFill>
              </a:rPr>
              <a:t>Мониторинг рынков</a:t>
            </a:r>
          </a:p>
          <a:p>
            <a:pPr>
              <a:lnSpc>
                <a:spcPct val="80000"/>
              </a:lnSpc>
            </a:pPr>
            <a:endParaRPr lang="ru-RU" sz="500" b="1" dirty="0" smtClean="0">
              <a:solidFill>
                <a:srgbClr val="40404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6257" y="3975792"/>
            <a:ext cx="1872208" cy="174817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300" b="1" dirty="0" smtClean="0">
                <a:solidFill>
                  <a:srgbClr val="800000"/>
                </a:solidFill>
              </a:rPr>
              <a:t>Аналитика</a:t>
            </a:r>
          </a:p>
          <a:p>
            <a:pPr algn="ctr">
              <a:lnSpc>
                <a:spcPct val="80000"/>
              </a:lnSpc>
            </a:pPr>
            <a:endParaRPr lang="ru-RU" sz="1300" b="1" dirty="0">
              <a:solidFill>
                <a:srgbClr val="0070C0"/>
              </a:solidFill>
            </a:endParaRPr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ru-RU" sz="1200" dirty="0" smtClean="0">
                <a:solidFill>
                  <a:srgbClr val="000000"/>
                </a:solidFill>
              </a:rPr>
              <a:t>Конкуренты</a:t>
            </a:r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endParaRPr lang="ru-RU" sz="1200" dirty="0">
              <a:solidFill>
                <a:srgbClr val="000000"/>
              </a:solidFill>
            </a:endParaRPr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ru-RU" sz="1200" dirty="0">
                <a:solidFill>
                  <a:srgbClr val="000000"/>
                </a:solidFill>
              </a:rPr>
              <a:t>Стоимость товаров</a:t>
            </a:r>
            <a:r>
              <a:rPr lang="ru-RU" sz="1200" dirty="0" smtClean="0">
                <a:solidFill>
                  <a:srgbClr val="000000"/>
                </a:solidFill>
              </a:rPr>
              <a:t> и услуг</a:t>
            </a:r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endParaRPr lang="en-US" sz="1200" dirty="0" smtClean="0">
              <a:solidFill>
                <a:srgbClr val="000000"/>
              </a:solidFill>
            </a:endParaRPr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ru-RU" sz="1200" dirty="0">
                <a:solidFill>
                  <a:srgbClr val="000000"/>
                </a:solidFill>
              </a:rPr>
              <a:t>Снижение цены </a:t>
            </a:r>
            <a:r>
              <a:rPr lang="ru-RU" sz="1200" dirty="0" smtClean="0">
                <a:solidFill>
                  <a:srgbClr val="000000"/>
                </a:solidFill>
              </a:rPr>
              <a:t>в тендере</a:t>
            </a:r>
          </a:p>
          <a:p>
            <a:pPr>
              <a:lnSpc>
                <a:spcPct val="80000"/>
              </a:lnSpc>
            </a:pPr>
            <a:endParaRPr lang="ru-RU" sz="120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rgbClr val="000000"/>
                </a:solidFill>
              </a:rPr>
              <a:t>     И </a:t>
            </a:r>
            <a:r>
              <a:rPr lang="ru-RU" sz="1200" dirty="0">
                <a:solidFill>
                  <a:srgbClr val="000000"/>
                </a:solidFill>
              </a:rPr>
              <a:t>ещё 41 вид отчет</a:t>
            </a:r>
            <a:r>
              <a:rPr lang="ru-RU" sz="1200" dirty="0" smtClean="0">
                <a:solidFill>
                  <a:srgbClr val="000000"/>
                </a:solidFill>
              </a:rPr>
              <a:t>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0522" y="3933921"/>
            <a:ext cx="2016224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300" b="1" dirty="0" smtClean="0">
                <a:solidFill>
                  <a:srgbClr val="800000"/>
                </a:solidFill>
              </a:rPr>
              <a:t>Консалтинг</a:t>
            </a:r>
          </a:p>
          <a:p>
            <a:pPr>
              <a:lnSpc>
                <a:spcPct val="80000"/>
              </a:lnSpc>
            </a:pPr>
            <a:endParaRPr lang="ru-RU" sz="500" b="1" dirty="0" smtClean="0">
              <a:solidFill>
                <a:srgbClr val="40404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5940153" y="2348880"/>
            <a:ext cx="1552732" cy="855364"/>
          </a:xfrm>
          <a:prstGeom prst="line">
            <a:avLst/>
          </a:prstGeom>
          <a:ln w="19050">
            <a:solidFill>
              <a:srgbClr val="3F6EA7"/>
            </a:solidFill>
            <a:prstDash val="sysDot"/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98754" y="3901045"/>
            <a:ext cx="2088232" cy="4163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300" b="1" dirty="0" smtClean="0">
                <a:solidFill>
                  <a:srgbClr val="800000"/>
                </a:solidFill>
              </a:rPr>
              <a:t>Информация об организациях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5107927" y="2621827"/>
            <a:ext cx="227980" cy="291866"/>
          </a:xfrm>
          <a:prstGeom prst="line">
            <a:avLst/>
          </a:prstGeom>
          <a:ln w="19050">
            <a:solidFill>
              <a:srgbClr val="3F6EA7"/>
            </a:solidFill>
            <a:prstDash val="sysDot"/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644008" y="4212840"/>
            <a:ext cx="2061479" cy="1465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sz="1200" b="1" dirty="0">
              <a:solidFill>
                <a:srgbClr val="000000"/>
              </a:solidFill>
            </a:endParaRPr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ru-RU" sz="1200" dirty="0">
                <a:solidFill>
                  <a:srgbClr val="000000"/>
                </a:solidFill>
              </a:rPr>
              <a:t>Архив </a:t>
            </a:r>
            <a:r>
              <a:rPr lang="ru-RU" sz="1200" dirty="0" smtClean="0">
                <a:solidFill>
                  <a:srgbClr val="000000"/>
                </a:solidFill>
              </a:rPr>
              <a:t>закупок и  закупочные </a:t>
            </a:r>
            <a:r>
              <a:rPr lang="ru-RU" sz="1200" dirty="0">
                <a:solidFill>
                  <a:srgbClr val="000000"/>
                </a:solidFill>
              </a:rPr>
              <a:t>цены </a:t>
            </a:r>
            <a:endParaRPr lang="ru-RU" sz="1200" dirty="0" smtClean="0">
              <a:solidFill>
                <a:srgbClr val="000000"/>
              </a:solidFill>
            </a:endParaRPr>
          </a:p>
          <a:p>
            <a:pPr marL="171450" indent="-171450">
              <a:lnSpc>
                <a:spcPct val="50000"/>
              </a:lnSpc>
              <a:buFont typeface="Arial"/>
              <a:buChar char="•"/>
            </a:pPr>
            <a:endParaRPr lang="en-US" sz="1200" dirty="0" smtClean="0">
              <a:solidFill>
                <a:srgbClr val="000000"/>
              </a:solidFill>
            </a:endParaRPr>
          </a:p>
          <a:p>
            <a:pPr marL="171450" indent="-171450" algn="just">
              <a:lnSpc>
                <a:spcPct val="80000"/>
              </a:lnSpc>
              <a:buFont typeface="Arial"/>
              <a:buChar char="•"/>
            </a:pPr>
            <a:r>
              <a:rPr lang="ru-RU" sz="1200" dirty="0" smtClean="0">
                <a:solidFill>
                  <a:srgbClr val="000000"/>
                </a:solidFill>
              </a:rPr>
              <a:t>История </a:t>
            </a:r>
            <a:r>
              <a:rPr lang="ru-RU" sz="1200" dirty="0">
                <a:solidFill>
                  <a:srgbClr val="000000"/>
                </a:solidFill>
              </a:rPr>
              <a:t>участия в </a:t>
            </a:r>
            <a:r>
              <a:rPr lang="ru-RU" sz="1200" dirty="0" smtClean="0">
                <a:solidFill>
                  <a:srgbClr val="000000"/>
                </a:solidFill>
              </a:rPr>
              <a:t>торгах, взаимосвязь компаний</a:t>
            </a:r>
          </a:p>
          <a:p>
            <a:pPr marL="171450" indent="-171450" algn="just">
              <a:lnSpc>
                <a:spcPct val="50000"/>
              </a:lnSpc>
              <a:buFont typeface="Arial"/>
              <a:buChar char="•"/>
            </a:pPr>
            <a:endParaRPr lang="ru-RU" sz="1200" dirty="0" smtClean="0">
              <a:solidFill>
                <a:srgbClr val="000000"/>
              </a:solidFill>
            </a:endParaRPr>
          </a:p>
          <a:p>
            <a:pPr marL="171450" indent="-171450" algn="just">
              <a:lnSpc>
                <a:spcPct val="80000"/>
              </a:lnSpc>
              <a:buFont typeface="Arial"/>
              <a:buChar char="•"/>
            </a:pPr>
            <a:r>
              <a:rPr lang="ru-RU" sz="1200" dirty="0" smtClean="0">
                <a:solidFill>
                  <a:srgbClr val="000000"/>
                </a:solidFill>
              </a:rPr>
              <a:t>контактная информация </a:t>
            </a:r>
          </a:p>
          <a:p>
            <a:pPr marL="171450" indent="-171450" algn="just">
              <a:lnSpc>
                <a:spcPct val="80000"/>
              </a:lnSpc>
              <a:buFont typeface="Arial"/>
              <a:buChar char="•"/>
            </a:pPr>
            <a:endParaRPr lang="ru-RU" sz="1200" dirty="0" smtClean="0">
              <a:solidFill>
                <a:srgbClr val="000000"/>
              </a:solidFill>
            </a:endParaRPr>
          </a:p>
          <a:p>
            <a:pPr marL="171450" indent="-171450" algn="just">
              <a:lnSpc>
                <a:spcPct val="80000"/>
              </a:lnSpc>
              <a:buFont typeface="Arial"/>
              <a:buChar char="•"/>
            </a:pPr>
            <a:r>
              <a:rPr lang="ru-RU" sz="1200" dirty="0" smtClean="0">
                <a:solidFill>
                  <a:srgbClr val="000000"/>
                </a:solidFill>
              </a:rPr>
              <a:t>цены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55778" y="4350487"/>
            <a:ext cx="1853828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ru-RU" sz="1200" dirty="0"/>
              <a:t>Законодательная база</a:t>
            </a:r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endParaRPr lang="en-US" sz="1200" dirty="0"/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ru-RU" sz="1200" dirty="0" smtClean="0"/>
              <a:t>Шаблоны </a:t>
            </a:r>
            <a:r>
              <a:rPr lang="ru-RU" sz="1200" dirty="0"/>
              <a:t>подготовки документов для участия в тендере</a:t>
            </a:r>
            <a:endParaRPr lang="en-US" sz="1200" dirty="0"/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endParaRPr lang="en-US" sz="1200" dirty="0"/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ru-RU" sz="1200" dirty="0"/>
              <a:t>Правовая база</a:t>
            </a:r>
            <a:endParaRPr lang="en-US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2960" y="4317441"/>
            <a:ext cx="1914785" cy="128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ru-RU" sz="1200" dirty="0" err="1" smtClean="0">
                <a:solidFill>
                  <a:srgbClr val="10253F"/>
                </a:solidFill>
              </a:rPr>
              <a:t>Госзакупки</a:t>
            </a:r>
            <a:r>
              <a:rPr lang="ru-RU" sz="1200" dirty="0" smtClean="0">
                <a:solidFill>
                  <a:srgbClr val="10253F"/>
                </a:solidFill>
              </a:rPr>
              <a:t/>
            </a:r>
            <a:br>
              <a:rPr lang="ru-RU" sz="1200" dirty="0" smtClean="0">
                <a:solidFill>
                  <a:srgbClr val="10253F"/>
                </a:solidFill>
              </a:rPr>
            </a:br>
            <a:endParaRPr lang="ru-RU" sz="1200" dirty="0">
              <a:solidFill>
                <a:srgbClr val="10253F"/>
              </a:solidFill>
            </a:endParaRPr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ru-RU" sz="1200" dirty="0">
                <a:solidFill>
                  <a:srgbClr val="10253F"/>
                </a:solidFill>
              </a:rPr>
              <a:t>Коммерческие</a:t>
            </a:r>
            <a:r>
              <a:rPr lang="en-US" sz="1200" dirty="0">
                <a:solidFill>
                  <a:srgbClr val="10253F"/>
                </a:solidFill>
              </a:rPr>
              <a:t> </a:t>
            </a:r>
            <a:r>
              <a:rPr lang="ru-RU" sz="1200" dirty="0">
                <a:solidFill>
                  <a:srgbClr val="10253F"/>
                </a:solidFill>
              </a:rPr>
              <a:t>тендеры</a:t>
            </a:r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endParaRPr lang="ru-RU" sz="1200" dirty="0">
              <a:solidFill>
                <a:srgbClr val="10253F"/>
              </a:solidFill>
            </a:endParaRPr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ru-RU" sz="1200" dirty="0">
                <a:solidFill>
                  <a:srgbClr val="10253F"/>
                </a:solidFill>
              </a:rPr>
              <a:t>Аукционы по продаже имущества</a:t>
            </a:r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endParaRPr lang="ru-RU" sz="1200" dirty="0">
              <a:solidFill>
                <a:srgbClr val="10253F"/>
              </a:solidFill>
            </a:endParaRPr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ru-RU" sz="1200" dirty="0">
                <a:solidFill>
                  <a:srgbClr val="10253F"/>
                </a:solidFill>
              </a:rPr>
              <a:t>Закупки </a:t>
            </a:r>
            <a:r>
              <a:rPr lang="ru-RU" sz="1200" dirty="0" smtClean="0">
                <a:solidFill>
                  <a:srgbClr val="10253F"/>
                </a:solidFill>
              </a:rPr>
              <a:t>Госкомпаний</a:t>
            </a:r>
            <a:endParaRPr lang="ru-RU" sz="1200" dirty="0">
              <a:solidFill>
                <a:srgbClr val="10253F"/>
              </a:solidFill>
            </a:endParaRPr>
          </a:p>
        </p:txBody>
      </p:sp>
      <p:pic>
        <p:nvPicPr>
          <p:cNvPr id="23" name="Изображение 22" descr="konsalti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2924944"/>
            <a:ext cx="864096" cy="864096"/>
          </a:xfrm>
          <a:prstGeom prst="rect">
            <a:avLst/>
          </a:prstGeom>
        </p:spPr>
      </p:pic>
      <p:pic>
        <p:nvPicPr>
          <p:cNvPr id="24" name="Изображение 23" descr="база-закуп-и-организ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842" y="2931721"/>
            <a:ext cx="929327" cy="929327"/>
          </a:xfrm>
          <a:prstGeom prst="rect">
            <a:avLst/>
          </a:prstGeom>
        </p:spPr>
      </p:pic>
      <p:pic>
        <p:nvPicPr>
          <p:cNvPr id="25" name="Изображение 24" descr="мониторинг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97" y="2889448"/>
            <a:ext cx="971600" cy="971600"/>
          </a:xfrm>
          <a:prstGeom prst="rect">
            <a:avLst/>
          </a:prstGeom>
        </p:spPr>
      </p:pic>
      <p:pic>
        <p:nvPicPr>
          <p:cNvPr id="26" name="Изображение 25" descr="аналитика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3140968"/>
            <a:ext cx="720080" cy="720080"/>
          </a:xfrm>
          <a:prstGeom prst="rect">
            <a:avLst/>
          </a:prstGeom>
        </p:spPr>
      </p:pic>
      <p:pic>
        <p:nvPicPr>
          <p:cNvPr id="28" name="Изображение 27" descr="zkazchik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18536"/>
            <a:ext cx="1442117" cy="161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3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xmlns:p14="http://schemas.microsoft.com/office/powerpoint/2010/main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206179" y="260648"/>
            <a:ext cx="6894213" cy="355687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Seldon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предназначен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для бизнеса любого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масштаба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ru-RU" sz="1400" dirty="0" smtClean="0"/>
              <a:t>Широкий набор функций привлекает разнообразных клиентов – от </a:t>
            </a:r>
            <a:r>
              <a:rPr lang="ru-RU" sz="1400" dirty="0"/>
              <a:t>индивидуального предпринимателя до транснациональных корпораций, поэтому система имеет св</a:t>
            </a:r>
            <a:r>
              <a:rPr lang="ru-RU" sz="1400" dirty="0" smtClean="0"/>
              <a:t>ыше </a:t>
            </a:r>
            <a:r>
              <a:rPr lang="ru-RU" sz="1400" b="1" dirty="0"/>
              <a:t>15000</a:t>
            </a:r>
            <a:r>
              <a:rPr lang="ru-RU" sz="1400" dirty="0"/>
              <a:t> </a:t>
            </a:r>
            <a:r>
              <a:rPr lang="ru-RU" sz="1400" dirty="0" smtClean="0"/>
              <a:t>пользователей. </a:t>
            </a:r>
            <a:br>
              <a:rPr lang="ru-RU" sz="1400" dirty="0" smtClean="0"/>
            </a:br>
            <a:endParaRPr lang="ru-RU" sz="1400" dirty="0" smtClean="0">
              <a:solidFill>
                <a:srgbClr val="404040"/>
              </a:solidFill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endParaRPr lang="ru-RU" sz="1400" dirty="0" smtClean="0">
              <a:solidFill>
                <a:srgbClr val="404040"/>
              </a:solidFill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endParaRPr lang="ru-RU" sz="1400" dirty="0" smtClean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endParaRPr lang="en-US" sz="1400" dirty="0" smtClean="0">
              <a:solidFill>
                <a:srgbClr val="404040"/>
              </a:solidFill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endParaRPr lang="ru-RU" sz="1400" dirty="0" smtClean="0">
              <a:solidFill>
                <a:srgbClr val="404040"/>
              </a:solidFill>
            </a:endParaRPr>
          </a:p>
          <a:p>
            <a:pPr>
              <a:lnSpc>
                <a:spcPct val="80000"/>
              </a:lnSpc>
            </a:pPr>
            <a:endParaRPr lang="en-US" sz="1400" dirty="0" smtClean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1400" dirty="0" smtClean="0"/>
              <a:t>Нашу систему </a:t>
            </a:r>
            <a:r>
              <a:rPr lang="ru-RU" sz="1400" dirty="0"/>
              <a:t>реализуют в  50 </a:t>
            </a:r>
            <a:r>
              <a:rPr lang="ru-RU" sz="1400" dirty="0" smtClean="0"/>
              <a:t>филиалах  </a:t>
            </a:r>
            <a:r>
              <a:rPr lang="ru-RU" sz="1400" dirty="0"/>
              <a:t>120 дилеров по России и странам СНГ. </a:t>
            </a:r>
            <a:r>
              <a:rPr lang="ru-RU" sz="1400" dirty="0" smtClean="0"/>
              <a:t>Доступ </a:t>
            </a:r>
            <a:r>
              <a:rPr lang="ru-RU" sz="1400" dirty="0"/>
              <a:t>к информации </a:t>
            </a:r>
            <a:r>
              <a:rPr lang="ru-RU" sz="1400" dirty="0" smtClean="0"/>
              <a:t> - круглосуточно.</a:t>
            </a:r>
            <a:endParaRPr lang="ru-RU" sz="1400" dirty="0">
              <a:solidFill>
                <a:srgbClr val="40404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920" y="3828404"/>
            <a:ext cx="6510448" cy="233690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9" name="Изображение 18" descr="средний-бизнес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340768"/>
            <a:ext cx="1800200" cy="1800200"/>
          </a:xfrm>
          <a:prstGeom prst="rect">
            <a:avLst/>
          </a:prstGeom>
        </p:spPr>
      </p:pic>
      <p:pic>
        <p:nvPicPr>
          <p:cNvPr id="20" name="Изображение 19" descr="большой-бизнес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412776"/>
            <a:ext cx="1728192" cy="1728192"/>
          </a:xfrm>
          <a:prstGeom prst="rect">
            <a:avLst/>
          </a:prstGeom>
        </p:spPr>
      </p:pic>
      <p:pic>
        <p:nvPicPr>
          <p:cNvPr id="21" name="Изображение 20" descr="малый-бизнес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84784"/>
            <a:ext cx="18002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8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xmlns:p14="http://schemas.microsoft.com/office/powerpoint/2010/main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9605" y="-136772"/>
            <a:ext cx="7560840" cy="1693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dirty="0" smtClean="0">
                <a:solidFill>
                  <a:srgbClr val="10253F"/>
                </a:solidFill>
              </a:rPr>
              <a:t>Наши клиенты</a:t>
            </a:r>
            <a:endParaRPr lang="en-US" sz="4400" dirty="0" smtClean="0">
              <a:solidFill>
                <a:srgbClr val="10253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4532" y="1052736"/>
            <a:ext cx="24482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ОАО «Ростелеком»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ОАО «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Вымпелком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ЗАО «ЭР-Телеком Холдинг»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ОАО «ЛУКОЙЛ»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ООО «Филипс Россия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ООО «Росгосстрах»</a:t>
            </a:r>
          </a:p>
        </p:txBody>
      </p:sp>
      <p:pic>
        <p:nvPicPr>
          <p:cNvPr id="3074" name="Picture 2" descr="\\pdc\Общие документы\Алексей Красильников\logos\edit\Rosteleco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88" y="1157165"/>
            <a:ext cx="945000" cy="360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25400" stA="67000" endPos="32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pdc\Общие документы\Алексей Красильников\logos\edit\vimpelco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88" y="1611979"/>
            <a:ext cx="945000" cy="360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25400" stA="67000" endPos="32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pdc\Общие документы\Алексей Красильников\logos\edit\Er_telecom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88" y="2076095"/>
            <a:ext cx="945000" cy="360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25400" stA="67000" endPos="32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\\pdc\Общие документы\Алексей Красильников\logos\edit\Lukoi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88" y="2541774"/>
            <a:ext cx="945000" cy="360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25400" stA="67000" endPos="32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\\pdc\Общие документы\Алексей Красильников\logos\edit\Philips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88" y="2999218"/>
            <a:ext cx="945000" cy="360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25400" stA="67000" endPos="32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766585" y="1148076"/>
            <a:ext cx="33123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ФАС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Минэкономразвития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Рособоронзаказ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НПО «Сатурн»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ГК «Ланит» </a:t>
            </a: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другие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9" name="Picture 7" descr="\\pdc\Общие документы\Алексей Красильников\logos\edit\Rosgosstrah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88" y="3450773"/>
            <a:ext cx="945000" cy="360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25400" stA="67000" endPos="32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\\pdc\Общие документы\Алексей Красильников\logos\edit\Fas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116" y="1124744"/>
            <a:ext cx="945000" cy="360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25400" stA="67000" endPos="32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\\pdc\Общие документы\Алексей Красильников\logos\edit\Mineconom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116" y="1586110"/>
            <a:ext cx="945000" cy="360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25400" stA="67000" endPos="32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\\pdc\Общие документы\Алексей Красильников\logos\edit\Rosoboron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116" y="2044024"/>
            <a:ext cx="945000" cy="360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25400" stA="67000" endPos="32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\\pdc\Общие документы\Алексей Красильников\logos\edit\Saturn_1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116" y="2519574"/>
            <a:ext cx="945000" cy="360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25400" stA="67000" endPos="32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\\pdc\Общие документы\Алексей Красильников\logos\edit\Lanit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116" y="2977343"/>
            <a:ext cx="945000" cy="360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25400" stA="67000" endPos="32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4005064"/>
            <a:ext cx="74168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10253F"/>
                </a:solidFill>
              </a:rPr>
              <a:t>Система предназначена </a:t>
            </a:r>
            <a:r>
              <a:rPr lang="ru-RU" sz="1600" b="1" dirty="0" smtClean="0">
                <a:solidFill>
                  <a:srgbClr val="10253F"/>
                </a:solidFill>
              </a:rPr>
              <a:t>для</a:t>
            </a:r>
            <a:r>
              <a:rPr lang="en-US" sz="1600" b="1" dirty="0" smtClean="0">
                <a:solidFill>
                  <a:srgbClr val="10253F"/>
                </a:solidFill>
              </a:rPr>
              <a:t>:</a:t>
            </a:r>
            <a:endParaRPr lang="ru-RU" sz="1600" b="1" dirty="0" smtClean="0">
              <a:solidFill>
                <a:srgbClr val="10253F"/>
              </a:solidFill>
            </a:endParaRPr>
          </a:p>
          <a:p>
            <a:pPr>
              <a:lnSpc>
                <a:spcPct val="50000"/>
              </a:lnSpc>
            </a:pPr>
            <a:endParaRPr lang="ru-RU" sz="1600" dirty="0">
              <a:solidFill>
                <a:srgbClr val="C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ru-RU" sz="1600" dirty="0" smtClean="0"/>
              <a:t>Компаний участниц  торгов  в государственном </a:t>
            </a:r>
            <a:r>
              <a:rPr lang="ru-RU" sz="1600" dirty="0"/>
              <a:t>заказе, закупках госкомпаний и коммерческих тендерах</a:t>
            </a:r>
            <a:r>
              <a:rPr lang="ru-RU" sz="1600" dirty="0" smtClean="0"/>
              <a:t>.</a:t>
            </a:r>
          </a:p>
          <a:p>
            <a:pPr marL="285750" indent="-285750">
              <a:lnSpc>
                <a:spcPct val="50000"/>
              </a:lnSpc>
              <a:buFont typeface="Arial"/>
              <a:buChar char="•"/>
            </a:pPr>
            <a:endParaRPr lang="ru-RU" sz="1600" dirty="0"/>
          </a:p>
          <a:p>
            <a:pPr marL="285750" indent="-285750">
              <a:buFont typeface="Arial"/>
              <a:buChar char="•"/>
            </a:pPr>
            <a:r>
              <a:rPr lang="ru-RU" sz="1600" dirty="0"/>
              <a:t>Государственных и коммерческих заказчиков</a:t>
            </a:r>
          </a:p>
          <a:p>
            <a:pPr marL="285750" indent="-285750">
              <a:lnSpc>
                <a:spcPct val="50000"/>
              </a:lnSpc>
              <a:buFont typeface="Arial"/>
              <a:buChar char="•"/>
            </a:pPr>
            <a:endParaRPr lang="ru-RU" sz="1600" dirty="0"/>
          </a:p>
          <a:p>
            <a:pPr marL="285750" indent="-285750">
              <a:buFont typeface="Arial"/>
              <a:buChar char="•"/>
            </a:pPr>
            <a:r>
              <a:rPr lang="ru-RU" sz="1600" dirty="0"/>
              <a:t>Организаций, оказывающих услуги в сфере государственного заказа и электронной коммерции</a:t>
            </a:r>
          </a:p>
        </p:txBody>
      </p:sp>
    </p:spTree>
    <p:extLst>
      <p:ext uri="{BB962C8B-B14F-4D97-AF65-F5344CB8AC3E}">
        <p14:creationId xmlns:p14="http://schemas.microsoft.com/office/powerpoint/2010/main" val="43406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xmlns:p14="http://schemas.microsoft.com/office/powerpoint/2010/main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dirty="0" smtClean="0">
                <a:solidFill>
                  <a:srgbClr val="10253F"/>
                </a:solidFill>
              </a:rPr>
              <a:t>Партнерство</a:t>
            </a:r>
            <a:endParaRPr lang="ru-RU" dirty="0">
              <a:solidFill>
                <a:srgbClr val="10253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5034456"/>
            <a:ext cx="7135338" cy="148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Предлагаем сотрудничество всем торговым организациям   </a:t>
            </a:r>
            <a:endParaRPr lang="ru-RU" sz="30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8" name="Изображение 7" descr="партнерство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55737"/>
            <a:ext cx="6480720" cy="470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3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xmlns:p14="http://schemas.microsoft.com/office/powerpoint/2010/main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9266" y="3214118"/>
            <a:ext cx="27363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База документации</a:t>
            </a:r>
          </a:p>
          <a:p>
            <a:pPr algn="r"/>
            <a:r>
              <a:rPr lang="ru-RU" sz="1700" dirty="0" smtClean="0">
                <a:solidFill>
                  <a:schemeClr val="accent3">
                    <a:lumMod val="75000"/>
                  </a:schemeClr>
                </a:solidFill>
              </a:rPr>
              <a:t>более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16 000 0000 </a:t>
            </a:r>
            <a:r>
              <a:rPr lang="ru-RU" sz="1700" dirty="0">
                <a:solidFill>
                  <a:schemeClr val="accent3">
                    <a:lumMod val="75000"/>
                  </a:schemeClr>
                </a:solidFill>
              </a:rPr>
              <a:t>сопровождающих </a:t>
            </a:r>
            <a:r>
              <a:rPr lang="ru-RU" sz="1700" dirty="0" smtClean="0">
                <a:solidFill>
                  <a:schemeClr val="accent3">
                    <a:lumMod val="75000"/>
                  </a:schemeClr>
                </a:solidFill>
              </a:rPr>
              <a:t>документов</a:t>
            </a:r>
            <a:endParaRPr lang="ru-RU" sz="17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3456" y="2860702"/>
            <a:ext cx="2693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Более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15 000 000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закупок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4509120"/>
            <a:ext cx="58326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Информация и история торгов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Более 700 000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Юридических лиц (заказчиков и 			         поставщиков)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2105" y="2114505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4 600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торговых площадок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852936"/>
            <a:ext cx="2232248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10 000 </a:t>
            </a:r>
            <a:r>
              <a:rPr lang="ru-RU" b="1" dirty="0" smtClean="0">
                <a:solidFill>
                  <a:schemeClr val="bg1"/>
                </a:solidFill>
              </a:rPr>
              <a:t>000 </a:t>
            </a:r>
            <a:r>
              <a:rPr lang="ru-RU" dirty="0" smtClean="0">
                <a:solidFill>
                  <a:schemeClr val="bg1"/>
                </a:solidFill>
              </a:rPr>
              <a:t>цен на</a:t>
            </a:r>
            <a:endParaRPr lang="ru-RU" sz="2000" b="1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товары и услуги</a:t>
            </a:r>
            <a:endParaRPr lang="ru-RU" sz="2000" b="1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80" y="422108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14 000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пользователей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6510" y="2561826"/>
            <a:ext cx="24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57 000 </a:t>
            </a:r>
            <a:r>
              <a:rPr lang="ru-RU" dirty="0" smtClean="0">
                <a:solidFill>
                  <a:schemeClr val="accent2"/>
                </a:solidFill>
              </a:rPr>
              <a:t>жалоб в ФАС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4008" y="4437112"/>
            <a:ext cx="2542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82 000</a:t>
            </a: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т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ендеров по продаже имущества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1458" y="3282792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8 000 000</a:t>
            </a:r>
          </a:p>
          <a:p>
            <a:pPr algn="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Заключенных контрактов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13391" y="3045368"/>
            <a:ext cx="11134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/>
              <a:t>Данные за </a:t>
            </a:r>
            <a:r>
              <a:rPr lang="ru-RU" sz="1000" b="1" dirty="0" smtClean="0"/>
              <a:t>7</a:t>
            </a:r>
            <a:r>
              <a:rPr lang="en-US" sz="1000" b="1" dirty="0" smtClean="0"/>
              <a:t> </a:t>
            </a:r>
            <a:r>
              <a:rPr lang="ru-RU" sz="1000" b="1" dirty="0" smtClean="0"/>
              <a:t>лет</a:t>
            </a:r>
            <a:endParaRPr lang="ru-RU" sz="1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627784" y="2492896"/>
            <a:ext cx="22046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560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000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планируемых закупок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4048" y="2348880"/>
            <a:ext cx="2248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43</a:t>
            </a:r>
            <a:r>
              <a:rPr lang="ru-RU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типа</a:t>
            </a:r>
          </a:p>
          <a:p>
            <a:r>
              <a:rPr lang="ru-RU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аналитических отчетов</a:t>
            </a:r>
            <a:endParaRPr lang="ru-RU" sz="1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9402" y="3675783"/>
            <a:ext cx="2576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150 000</a:t>
            </a:r>
          </a:p>
          <a:p>
            <a:pPr algn="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закупок ежедневно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3" y="179929"/>
            <a:ext cx="8309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10253F"/>
                </a:solidFill>
              </a:rPr>
              <a:t>Сервис для поставщиков товаров и услуг</a:t>
            </a:r>
            <a:endParaRPr lang="ru-RU" sz="3600" dirty="0">
              <a:solidFill>
                <a:srgbClr val="10253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640" y="836712"/>
            <a:ext cx="6636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Среди множества сервисов, созданных по просьбам наших клиентов, всегда найдется интересный и полезный именно вам. </a:t>
            </a:r>
            <a:endParaRPr lang="ru-RU" sz="24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xmlns:p14="http://schemas.microsoft.com/office/powerpoint/2010/main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/>
      <p:bldP spid="14" grpId="0"/>
      <p:bldP spid="15" grpId="0"/>
      <p:bldP spid="16" grpId="0"/>
      <p:bldP spid="17" grpId="0"/>
      <p:bldP spid="18" grpId="0"/>
      <p:bldP spid="19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6672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Станьте партнером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</a:rPr>
              <a:t>Seldon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Воспользуйтесь новым сервисом   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u="sng" dirty="0" err="1" smtClean="0">
                <a:solidFill>
                  <a:schemeClr val="tx2">
                    <a:lumMod val="50000"/>
                  </a:schemeClr>
                </a:solidFill>
              </a:rPr>
              <a:t>Seldon</a:t>
            </a:r>
            <a:r>
              <a:rPr lang="en-US" sz="3600" u="sng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sz="3600" u="sng" dirty="0" smtClean="0">
                <a:solidFill>
                  <a:schemeClr val="tx2">
                    <a:lumMod val="50000"/>
                  </a:schemeClr>
                </a:solidFill>
              </a:rPr>
              <a:t>Прайсы</a:t>
            </a:r>
            <a:endParaRPr lang="ru-RU" sz="3600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696975"/>
            <a:ext cx="792088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rgbClr val="000000"/>
                </a:solidFill>
              </a:rPr>
              <a:t>Разместите информацию </a:t>
            </a:r>
          </a:p>
          <a:p>
            <a:pPr algn="ctr"/>
            <a:r>
              <a:rPr lang="ru-RU" sz="2600" dirty="0" smtClean="0">
                <a:solidFill>
                  <a:srgbClr val="000000"/>
                </a:solidFill>
              </a:rPr>
              <a:t>о своей организации и товарах  в *.</a:t>
            </a:r>
            <a:r>
              <a:rPr lang="en-US" sz="2600" dirty="0" smtClean="0">
                <a:solidFill>
                  <a:srgbClr val="000000"/>
                </a:solidFill>
              </a:rPr>
              <a:t>YML </a:t>
            </a:r>
          </a:p>
          <a:p>
            <a:endParaRPr lang="ru-RU" sz="2600" dirty="0" smtClean="0">
              <a:solidFill>
                <a:srgbClr val="000000"/>
              </a:solidFill>
            </a:endParaRPr>
          </a:p>
          <a:p>
            <a:endParaRPr lang="ru-RU" sz="3000" dirty="0">
              <a:solidFill>
                <a:srgbClr val="000000"/>
              </a:solidFill>
            </a:endParaRPr>
          </a:p>
          <a:p>
            <a:pPr>
              <a:lnSpc>
                <a:spcPct val="50000"/>
              </a:lnSpc>
            </a:pPr>
            <a:endParaRPr lang="ru-RU" sz="3000" dirty="0" smtClean="0">
              <a:solidFill>
                <a:srgbClr val="000000"/>
              </a:solidFill>
            </a:endParaRPr>
          </a:p>
          <a:p>
            <a:endParaRPr lang="en-US" sz="3000" dirty="0">
              <a:solidFill>
                <a:srgbClr val="000000"/>
              </a:solidFill>
            </a:endParaRPr>
          </a:p>
          <a:p>
            <a:pPr algn="ctr"/>
            <a:r>
              <a:rPr lang="ru-RU" sz="3000" dirty="0" smtClean="0">
                <a:solidFill>
                  <a:srgbClr val="000000"/>
                </a:solidFill>
              </a:rPr>
              <a:t>     </a:t>
            </a:r>
          </a:p>
        </p:txBody>
      </p:sp>
      <p:pic>
        <p:nvPicPr>
          <p:cNvPr id="2" name="Изображение 1" descr="прайс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786120"/>
            <a:ext cx="1534670" cy="1534670"/>
          </a:xfrm>
          <a:prstGeom prst="rect">
            <a:avLst/>
          </a:prstGeom>
        </p:spPr>
      </p:pic>
      <p:pic>
        <p:nvPicPr>
          <p:cNvPr id="7" name="Изображение 6" descr="прайс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15348"/>
            <a:ext cx="2232248" cy="2232248"/>
          </a:xfrm>
          <a:prstGeom prst="rect">
            <a:avLst/>
          </a:prstGeom>
        </p:spPr>
      </p:pic>
      <p:pic>
        <p:nvPicPr>
          <p:cNvPr id="8" name="Изображение 7" descr="прайс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839434"/>
            <a:ext cx="1813702" cy="181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5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xmlns:p14="http://schemas.microsoft.com/office/powerpoint/2010/main" advTm="3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1340768"/>
            <a:ext cx="51845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</a:rPr>
              <a:t>Получите доступ к целевой аудитории – участникам торгов</a:t>
            </a:r>
          </a:p>
          <a:p>
            <a:endParaRPr lang="ru-RU" sz="2800" dirty="0" smtClean="0">
              <a:solidFill>
                <a:srgbClr val="000000"/>
              </a:solidFill>
            </a:endParaRPr>
          </a:p>
          <a:p>
            <a:r>
              <a:rPr lang="ru-RU" sz="2800" dirty="0" smtClean="0">
                <a:solidFill>
                  <a:srgbClr val="000000"/>
                </a:solidFill>
              </a:rPr>
              <a:t>С нами уже работают </a:t>
            </a:r>
            <a:r>
              <a:rPr lang="ru-RU" sz="2800" dirty="0">
                <a:solidFill>
                  <a:srgbClr val="000000"/>
                </a:solidFill>
              </a:rPr>
              <a:t/>
            </a:r>
            <a:br>
              <a:rPr lang="ru-RU" sz="2800" dirty="0">
                <a:solidFill>
                  <a:srgbClr val="000000"/>
                </a:solidFill>
              </a:rPr>
            </a:br>
            <a:r>
              <a:rPr lang="ru-RU" sz="2800" dirty="0" smtClean="0">
                <a:solidFill>
                  <a:srgbClr val="000000"/>
                </a:solidFill>
              </a:rPr>
              <a:t>1500 </a:t>
            </a:r>
            <a:r>
              <a:rPr lang="ru-RU" sz="2800" dirty="0">
                <a:solidFill>
                  <a:srgbClr val="000000"/>
                </a:solidFill>
              </a:rPr>
              <a:t>поставщиков</a:t>
            </a:r>
            <a:endParaRPr lang="ru-RU" sz="2800" dirty="0" smtClean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ru-RU" sz="2800" dirty="0" smtClean="0">
              <a:solidFill>
                <a:srgbClr val="000000"/>
              </a:solidFill>
            </a:endParaRPr>
          </a:p>
          <a:p>
            <a:r>
              <a:rPr lang="ru-RU" sz="2800" dirty="0" smtClean="0">
                <a:solidFill>
                  <a:srgbClr val="000000"/>
                </a:solidFill>
              </a:rPr>
              <a:t>Размещение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>
                <a:solidFill>
                  <a:srgbClr val="000000"/>
                </a:solidFill>
              </a:rPr>
              <a:t>в </a:t>
            </a:r>
            <a:r>
              <a:rPr lang="ru-RU" sz="2800" dirty="0" smtClean="0">
                <a:solidFill>
                  <a:srgbClr val="000000"/>
                </a:solidFill>
              </a:rPr>
              <a:t>системе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Бесплатное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Изображение 8" descr="МИШЕНь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556792"/>
            <a:ext cx="2952328" cy="3195160"/>
          </a:xfrm>
          <a:prstGeom prst="rect">
            <a:avLst/>
          </a:prstGeom>
        </p:spPr>
      </p:pic>
      <p:pic>
        <p:nvPicPr>
          <p:cNvPr id="10" name="Изображение 9" descr="Без имени-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288032" cy="341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Изображение 10" descr="Без имени-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80928"/>
            <a:ext cx="288032" cy="341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Изображение 11" descr="Без имени-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05064"/>
            <a:ext cx="288032" cy="341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369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xmlns:p14="http://schemas.microsoft.com/office/powerpoint/2010/main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Селдон_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Селдон_4</Template>
  <TotalTime>2951</TotalTime>
  <Words>410</Words>
  <Application>Microsoft Office PowerPoint</Application>
  <PresentationFormat>Экран (4:3)</PresentationFormat>
  <Paragraphs>148</Paragraphs>
  <Slides>14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презентация Селдон_4</vt:lpstr>
      <vt:lpstr>1_Тема Office</vt:lpstr>
      <vt:lpstr>Презентация PowerPoint</vt:lpstr>
      <vt:lpstr>Презентация PowerPoint</vt:lpstr>
      <vt:lpstr>Назначение</vt:lpstr>
      <vt:lpstr>Презентация PowerPoint</vt:lpstr>
      <vt:lpstr>Презентация PowerPoint</vt:lpstr>
      <vt:lpstr>Партнерство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Юрьевич Красильников</dc:creator>
  <cp:lastModifiedBy>okunev.d</cp:lastModifiedBy>
  <cp:revision>102</cp:revision>
  <cp:lastPrinted>2012-06-04T08:55:56Z</cp:lastPrinted>
  <dcterms:created xsi:type="dcterms:W3CDTF">2012-07-06T10:41:00Z</dcterms:created>
  <dcterms:modified xsi:type="dcterms:W3CDTF">2012-10-10T10:28:11Z</dcterms:modified>
</cp:coreProperties>
</file>